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4" r:id="rId3"/>
    <p:sldId id="325" r:id="rId4"/>
    <p:sldId id="295" r:id="rId5"/>
    <p:sldId id="261" r:id="rId6"/>
    <p:sldId id="321" r:id="rId7"/>
    <p:sldId id="320" r:id="rId8"/>
    <p:sldId id="271" r:id="rId9"/>
    <p:sldId id="262" r:id="rId10"/>
    <p:sldId id="283" r:id="rId11"/>
    <p:sldId id="319" r:id="rId12"/>
    <p:sldId id="322" r:id="rId13"/>
    <p:sldId id="326" r:id="rId14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  <a:srgbClr val="FE0000"/>
    <a:srgbClr val="540000"/>
    <a:srgbClr val="62B2E8"/>
    <a:srgbClr val="002600"/>
    <a:srgbClr val="003300"/>
    <a:srgbClr val="007E00"/>
    <a:srgbClr val="FF3300"/>
    <a:srgbClr val="924900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20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06A15-F838-4210-BA88-58EABEC4957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2780C586-B251-4E1C-994C-CCFF7A25C2B0}">
      <dgm:prSet phldrT="[Texto]" custT="1"/>
      <dgm:spPr/>
      <dgm:t>
        <a:bodyPr/>
        <a:lstStyle/>
        <a:p>
          <a:r>
            <a:rPr lang="es-SV" sz="2400" dirty="0" smtClean="0"/>
            <a:t>Inserción de la temática en programas de Estudio</a:t>
          </a:r>
          <a:endParaRPr lang="es-SV" sz="2400" dirty="0"/>
        </a:p>
      </dgm:t>
    </dgm:pt>
    <dgm:pt modelId="{D8B77E12-1C8B-4927-B1EB-95079A92B930}" type="parTrans" cxnId="{E1DFB7D7-FE40-4836-A829-BF9757B53114}">
      <dgm:prSet/>
      <dgm:spPr/>
      <dgm:t>
        <a:bodyPr/>
        <a:lstStyle/>
        <a:p>
          <a:endParaRPr lang="es-SV"/>
        </a:p>
      </dgm:t>
    </dgm:pt>
    <dgm:pt modelId="{260D59E0-0260-4E81-A8FB-20D03F1E7EA4}" type="sibTrans" cxnId="{E1DFB7D7-FE40-4836-A829-BF9757B53114}">
      <dgm:prSet/>
      <dgm:spPr/>
      <dgm:t>
        <a:bodyPr/>
        <a:lstStyle/>
        <a:p>
          <a:endParaRPr lang="es-SV"/>
        </a:p>
      </dgm:t>
    </dgm:pt>
    <dgm:pt modelId="{99E62698-D3E3-4D22-8347-F71508DF82BE}">
      <dgm:prSet phldrT="[Texto]" custT="1"/>
      <dgm:spPr/>
      <dgm:t>
        <a:bodyPr/>
        <a:lstStyle/>
        <a:p>
          <a:r>
            <a:rPr lang="es-SV" sz="2400" dirty="0" err="1" smtClean="0"/>
            <a:t>RecreHacienda</a:t>
          </a:r>
          <a:r>
            <a:rPr lang="es-SV" sz="2400" dirty="0" smtClean="0"/>
            <a:t>! como complemento al docente </a:t>
          </a:r>
          <a:endParaRPr lang="es-SV" sz="2400" dirty="0"/>
        </a:p>
      </dgm:t>
    </dgm:pt>
    <dgm:pt modelId="{849E91B8-5B4F-4589-A6AE-C765F028C9E3}" type="parTrans" cxnId="{F03658A4-B739-45CF-9CC9-47BEB8EEEB31}">
      <dgm:prSet/>
      <dgm:spPr/>
      <dgm:t>
        <a:bodyPr/>
        <a:lstStyle/>
        <a:p>
          <a:endParaRPr lang="es-SV"/>
        </a:p>
      </dgm:t>
    </dgm:pt>
    <dgm:pt modelId="{0EE9EACA-E52A-4B40-B5A4-1F2791861649}" type="sibTrans" cxnId="{F03658A4-B739-45CF-9CC9-47BEB8EEEB31}">
      <dgm:prSet/>
      <dgm:spPr/>
      <dgm:t>
        <a:bodyPr/>
        <a:lstStyle/>
        <a:p>
          <a:endParaRPr lang="es-SV"/>
        </a:p>
      </dgm:t>
    </dgm:pt>
    <dgm:pt modelId="{9AA9C892-B68A-4E76-8CDB-AEFAE35545C9}">
      <dgm:prSet phldrT="[Texto]" custT="1"/>
      <dgm:spPr/>
      <dgm:t>
        <a:bodyPr/>
        <a:lstStyle/>
        <a:p>
          <a:r>
            <a:rPr lang="es-SV" sz="2400" dirty="0" smtClean="0"/>
            <a:t>Talleres de Educación Fiscal, </a:t>
          </a:r>
          <a:r>
            <a:rPr lang="es-SV" sz="2400" dirty="0" smtClean="0"/>
            <a:t>Diplomados  </a:t>
          </a:r>
          <a:endParaRPr lang="es-SV" sz="2400" dirty="0"/>
        </a:p>
      </dgm:t>
    </dgm:pt>
    <dgm:pt modelId="{D2A48EC8-B632-4F52-8988-AE181CEB8C1E}" type="parTrans" cxnId="{4FBE4BD8-EA20-4660-BD4F-29273B1DE89D}">
      <dgm:prSet/>
      <dgm:spPr/>
      <dgm:t>
        <a:bodyPr/>
        <a:lstStyle/>
        <a:p>
          <a:endParaRPr lang="es-SV"/>
        </a:p>
      </dgm:t>
    </dgm:pt>
    <dgm:pt modelId="{A4CA650C-5D2D-471E-A995-D89B25E5BBC6}" type="sibTrans" cxnId="{4FBE4BD8-EA20-4660-BD4F-29273B1DE89D}">
      <dgm:prSet/>
      <dgm:spPr/>
      <dgm:t>
        <a:bodyPr/>
        <a:lstStyle/>
        <a:p>
          <a:endParaRPr lang="es-SV"/>
        </a:p>
      </dgm:t>
    </dgm:pt>
    <dgm:pt modelId="{7012D7F6-C3E4-4C46-A891-564F90D2B1E2}">
      <dgm:prSet phldrT="[Texto]" custT="1"/>
      <dgm:spPr/>
      <dgm:t>
        <a:bodyPr/>
        <a:lstStyle/>
        <a:p>
          <a:r>
            <a:rPr lang="es-SV" sz="2800" dirty="0" err="1" smtClean="0"/>
            <a:t>Expresate</a:t>
          </a:r>
          <a:r>
            <a:rPr lang="es-SV" sz="2800" dirty="0" smtClean="0"/>
            <a:t> </a:t>
          </a:r>
          <a:endParaRPr lang="es-SV" sz="2800" dirty="0"/>
        </a:p>
      </dgm:t>
    </dgm:pt>
    <dgm:pt modelId="{2C0682D9-6736-4157-9AC2-C884702BECDD}" type="parTrans" cxnId="{669DE4F2-B8C1-4B26-9985-9F9942DAB826}">
      <dgm:prSet/>
      <dgm:spPr/>
      <dgm:t>
        <a:bodyPr/>
        <a:lstStyle/>
        <a:p>
          <a:endParaRPr lang="es-SV"/>
        </a:p>
      </dgm:t>
    </dgm:pt>
    <dgm:pt modelId="{18EDA465-6332-445D-8942-5082D4909AB4}" type="sibTrans" cxnId="{669DE4F2-B8C1-4B26-9985-9F9942DAB826}">
      <dgm:prSet/>
      <dgm:spPr/>
      <dgm:t>
        <a:bodyPr/>
        <a:lstStyle/>
        <a:p>
          <a:endParaRPr lang="es-SV"/>
        </a:p>
      </dgm:t>
    </dgm:pt>
    <dgm:pt modelId="{A5537FD2-0AA0-4C52-A29E-1B5977828A5C}">
      <dgm:prSet phldrT="[Texto]" custT="1"/>
      <dgm:spPr/>
      <dgm:t>
        <a:bodyPr/>
        <a:lstStyle/>
        <a:p>
          <a:r>
            <a:rPr lang="es-SV" sz="2400" dirty="0" smtClean="0"/>
            <a:t>Nuestras estrategias producto de la alianza con MINED</a:t>
          </a:r>
          <a:endParaRPr lang="es-SV" sz="2400" dirty="0"/>
        </a:p>
      </dgm:t>
    </dgm:pt>
    <dgm:pt modelId="{0989B3CD-6651-47D3-869A-5A90B1B09380}" type="parTrans" cxnId="{AAD23FA0-009F-4478-978F-0EAA34A32358}">
      <dgm:prSet/>
      <dgm:spPr/>
      <dgm:t>
        <a:bodyPr/>
        <a:lstStyle/>
        <a:p>
          <a:endParaRPr lang="es-SV"/>
        </a:p>
      </dgm:t>
    </dgm:pt>
    <dgm:pt modelId="{5C9E9B80-9283-407C-9B3A-2871F5829AEE}" type="sibTrans" cxnId="{AAD23FA0-009F-4478-978F-0EAA34A32358}">
      <dgm:prSet/>
      <dgm:spPr/>
      <dgm:t>
        <a:bodyPr/>
        <a:lstStyle/>
        <a:p>
          <a:endParaRPr lang="es-SV"/>
        </a:p>
      </dgm:t>
    </dgm:pt>
    <dgm:pt modelId="{DA935A44-75FE-480F-BF2E-9D3263C9BA08}" type="pres">
      <dgm:prSet presAssocID="{ACB06A15-F838-4210-BA88-58EABEC4957B}" presName="compositeShape" presStyleCnt="0">
        <dgm:presLayoutVars>
          <dgm:dir/>
          <dgm:resizeHandles/>
        </dgm:presLayoutVars>
      </dgm:prSet>
      <dgm:spPr/>
    </dgm:pt>
    <dgm:pt modelId="{0D282109-690F-4BF5-B8A5-A92A3AD06364}" type="pres">
      <dgm:prSet presAssocID="{ACB06A15-F838-4210-BA88-58EABEC4957B}" presName="pyramid" presStyleLbl="node1" presStyleIdx="0" presStyleCnt="1" custLinFactNeighborX="-28141" custLinFactNeighborY="-23862"/>
      <dgm:spPr/>
    </dgm:pt>
    <dgm:pt modelId="{492253C7-903D-4552-B3E7-9979065077FB}" type="pres">
      <dgm:prSet presAssocID="{ACB06A15-F838-4210-BA88-58EABEC4957B}" presName="theList" presStyleCnt="0"/>
      <dgm:spPr/>
    </dgm:pt>
    <dgm:pt modelId="{5A72E36B-2976-441C-A75B-BA6C0E535D6A}" type="pres">
      <dgm:prSet presAssocID="{2780C586-B251-4E1C-994C-CCFF7A25C2B0}" presName="aNode" presStyleLbl="fgAcc1" presStyleIdx="0" presStyleCnt="5" custScaleX="118712" custScaleY="303736" custLinFactY="35272" custLinFactNeighborX="-4815" custLinFactNeighborY="10000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0DED4E1-7953-41E1-AB2C-C2F6E3B8A645}" type="pres">
      <dgm:prSet presAssocID="{2780C586-B251-4E1C-994C-CCFF7A25C2B0}" presName="aSpace" presStyleCnt="0"/>
      <dgm:spPr/>
    </dgm:pt>
    <dgm:pt modelId="{2C029E23-195A-4D80-909E-679DDD17FAD7}" type="pres">
      <dgm:prSet presAssocID="{99E62698-D3E3-4D22-8347-F71508DF82BE}" presName="aNode" presStyleLbl="fgAcc1" presStyleIdx="1" presStyleCnt="5" custScaleX="107722" custScaleY="341702" custLinFactY="531138" custLinFactNeighborX="-3603" custLinFactNeighborY="60000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9AADC46-BEE6-436F-BCFC-E6265F6E6F08}" type="pres">
      <dgm:prSet presAssocID="{99E62698-D3E3-4D22-8347-F71508DF82BE}" presName="aSpace" presStyleCnt="0"/>
      <dgm:spPr/>
    </dgm:pt>
    <dgm:pt modelId="{A5DC9E01-2CDC-4417-B2EC-13EDE8E37302}" type="pres">
      <dgm:prSet presAssocID="{9AA9C892-B68A-4E76-8CDB-AEFAE35545C9}" presName="aNode" presStyleLbl="fgAcc1" presStyleIdx="2" presStyleCnt="5" custScaleX="112078" custScaleY="311867" custLinFactY="-121365" custLinFactNeighborX="-2984" custLinFactNeighborY="-20000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6A77658-141B-44F8-8499-829339A008A2}" type="pres">
      <dgm:prSet presAssocID="{9AA9C892-B68A-4E76-8CDB-AEFAE35545C9}" presName="aSpace" presStyleCnt="0"/>
      <dgm:spPr/>
    </dgm:pt>
    <dgm:pt modelId="{81DA9EE1-B014-4746-853A-2754BD9A17D5}" type="pres">
      <dgm:prSet presAssocID="{7012D7F6-C3E4-4C46-A891-564F90D2B1E2}" presName="aNode" presStyleLbl="fgAcc1" presStyleIdx="3" presStyleCnt="5" custScaleX="112079" custScaleY="237544" custLinFactY="410588" custLinFactNeighborX="680" custLinFactNeighborY="50000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AE975C1-883A-4E36-B589-C99FDF938018}" type="pres">
      <dgm:prSet presAssocID="{7012D7F6-C3E4-4C46-A891-564F90D2B1E2}" presName="aSpace" presStyleCnt="0"/>
      <dgm:spPr/>
    </dgm:pt>
    <dgm:pt modelId="{454334E0-71AC-4330-8E85-D0CE8D1640D4}" type="pres">
      <dgm:prSet presAssocID="{A5537FD2-0AA0-4C52-A29E-1B5977828A5C}" presName="aNode" presStyleLbl="fgAcc1" presStyleIdx="4" presStyleCnt="5" custScaleX="74357" custScaleY="728304" custLinFactX="-4543" custLinFactY="-561123" custLinFactNeighborX="-100000" custLinFactNeighborY="-60000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EEAA8F0-0EDD-44D4-8418-869CE9617C9F}" type="pres">
      <dgm:prSet presAssocID="{A5537FD2-0AA0-4C52-A29E-1B5977828A5C}" presName="aSpace" presStyleCnt="0"/>
      <dgm:spPr/>
    </dgm:pt>
  </dgm:ptLst>
  <dgm:cxnLst>
    <dgm:cxn modelId="{F03658A4-B739-45CF-9CC9-47BEB8EEEB31}" srcId="{ACB06A15-F838-4210-BA88-58EABEC4957B}" destId="{99E62698-D3E3-4D22-8347-F71508DF82BE}" srcOrd="1" destOrd="0" parTransId="{849E91B8-5B4F-4589-A6AE-C765F028C9E3}" sibTransId="{0EE9EACA-E52A-4B40-B5A4-1F2791861649}"/>
    <dgm:cxn modelId="{BDCC4FD6-4EFE-4C00-9516-F6A325C074D4}" type="presOf" srcId="{9AA9C892-B68A-4E76-8CDB-AEFAE35545C9}" destId="{A5DC9E01-2CDC-4417-B2EC-13EDE8E37302}" srcOrd="0" destOrd="0" presId="urn:microsoft.com/office/officeart/2005/8/layout/pyramid2"/>
    <dgm:cxn modelId="{168A95E4-45FE-4304-B12C-257A61A38F3A}" type="presOf" srcId="{A5537FD2-0AA0-4C52-A29E-1B5977828A5C}" destId="{454334E0-71AC-4330-8E85-D0CE8D1640D4}" srcOrd="0" destOrd="0" presId="urn:microsoft.com/office/officeart/2005/8/layout/pyramid2"/>
    <dgm:cxn modelId="{18C91048-0124-4546-B839-236FA350207F}" type="presOf" srcId="{99E62698-D3E3-4D22-8347-F71508DF82BE}" destId="{2C029E23-195A-4D80-909E-679DDD17FAD7}" srcOrd="0" destOrd="0" presId="urn:microsoft.com/office/officeart/2005/8/layout/pyramid2"/>
    <dgm:cxn modelId="{E1DFB7D7-FE40-4836-A829-BF9757B53114}" srcId="{ACB06A15-F838-4210-BA88-58EABEC4957B}" destId="{2780C586-B251-4E1C-994C-CCFF7A25C2B0}" srcOrd="0" destOrd="0" parTransId="{D8B77E12-1C8B-4927-B1EB-95079A92B930}" sibTransId="{260D59E0-0260-4E81-A8FB-20D03F1E7EA4}"/>
    <dgm:cxn modelId="{879ACD77-F4EF-49D0-8C2F-12DCA3E895EE}" type="presOf" srcId="{7012D7F6-C3E4-4C46-A891-564F90D2B1E2}" destId="{81DA9EE1-B014-4746-853A-2754BD9A17D5}" srcOrd="0" destOrd="0" presId="urn:microsoft.com/office/officeart/2005/8/layout/pyramid2"/>
    <dgm:cxn modelId="{4FBE4BD8-EA20-4660-BD4F-29273B1DE89D}" srcId="{ACB06A15-F838-4210-BA88-58EABEC4957B}" destId="{9AA9C892-B68A-4E76-8CDB-AEFAE35545C9}" srcOrd="2" destOrd="0" parTransId="{D2A48EC8-B632-4F52-8988-AE181CEB8C1E}" sibTransId="{A4CA650C-5D2D-471E-A995-D89B25E5BBC6}"/>
    <dgm:cxn modelId="{4141819F-2AB6-452D-9B60-E2E669EA95BC}" type="presOf" srcId="{ACB06A15-F838-4210-BA88-58EABEC4957B}" destId="{DA935A44-75FE-480F-BF2E-9D3263C9BA08}" srcOrd="0" destOrd="0" presId="urn:microsoft.com/office/officeart/2005/8/layout/pyramid2"/>
    <dgm:cxn modelId="{669DE4F2-B8C1-4B26-9985-9F9942DAB826}" srcId="{ACB06A15-F838-4210-BA88-58EABEC4957B}" destId="{7012D7F6-C3E4-4C46-A891-564F90D2B1E2}" srcOrd="3" destOrd="0" parTransId="{2C0682D9-6736-4157-9AC2-C884702BECDD}" sibTransId="{18EDA465-6332-445D-8942-5082D4909AB4}"/>
    <dgm:cxn modelId="{AAD23FA0-009F-4478-978F-0EAA34A32358}" srcId="{ACB06A15-F838-4210-BA88-58EABEC4957B}" destId="{A5537FD2-0AA0-4C52-A29E-1B5977828A5C}" srcOrd="4" destOrd="0" parTransId="{0989B3CD-6651-47D3-869A-5A90B1B09380}" sibTransId="{5C9E9B80-9283-407C-9B3A-2871F5829AEE}"/>
    <dgm:cxn modelId="{D1AA5900-382A-4308-ABE4-3CC434A00CFF}" type="presOf" srcId="{2780C586-B251-4E1C-994C-CCFF7A25C2B0}" destId="{5A72E36B-2976-441C-A75B-BA6C0E535D6A}" srcOrd="0" destOrd="0" presId="urn:microsoft.com/office/officeart/2005/8/layout/pyramid2"/>
    <dgm:cxn modelId="{FA74EBC2-EBD2-423E-BAE8-41AE24EDBB27}" type="presParOf" srcId="{DA935A44-75FE-480F-BF2E-9D3263C9BA08}" destId="{0D282109-690F-4BF5-B8A5-A92A3AD06364}" srcOrd="0" destOrd="0" presId="urn:microsoft.com/office/officeart/2005/8/layout/pyramid2"/>
    <dgm:cxn modelId="{B567B3F0-2C53-4326-B0E8-6305FAA84C32}" type="presParOf" srcId="{DA935A44-75FE-480F-BF2E-9D3263C9BA08}" destId="{492253C7-903D-4552-B3E7-9979065077FB}" srcOrd="1" destOrd="0" presId="urn:microsoft.com/office/officeart/2005/8/layout/pyramid2"/>
    <dgm:cxn modelId="{62005378-D0C6-4EF9-AA28-AEFDE35A83F1}" type="presParOf" srcId="{492253C7-903D-4552-B3E7-9979065077FB}" destId="{5A72E36B-2976-441C-A75B-BA6C0E535D6A}" srcOrd="0" destOrd="0" presId="urn:microsoft.com/office/officeart/2005/8/layout/pyramid2"/>
    <dgm:cxn modelId="{E6BEDA99-F918-4BF3-A20A-9D7BBF2E26C1}" type="presParOf" srcId="{492253C7-903D-4552-B3E7-9979065077FB}" destId="{10DED4E1-7953-41E1-AB2C-C2F6E3B8A645}" srcOrd="1" destOrd="0" presId="urn:microsoft.com/office/officeart/2005/8/layout/pyramid2"/>
    <dgm:cxn modelId="{397A152D-CB06-41EE-8915-43730DAA8C18}" type="presParOf" srcId="{492253C7-903D-4552-B3E7-9979065077FB}" destId="{2C029E23-195A-4D80-909E-679DDD17FAD7}" srcOrd="2" destOrd="0" presId="urn:microsoft.com/office/officeart/2005/8/layout/pyramid2"/>
    <dgm:cxn modelId="{99DD39E6-F48C-4466-B6AA-A087F7A863D9}" type="presParOf" srcId="{492253C7-903D-4552-B3E7-9979065077FB}" destId="{B9AADC46-BEE6-436F-BCFC-E6265F6E6F08}" srcOrd="3" destOrd="0" presId="urn:microsoft.com/office/officeart/2005/8/layout/pyramid2"/>
    <dgm:cxn modelId="{A96DCDBA-7972-4DEC-85BD-32EEE0E989FE}" type="presParOf" srcId="{492253C7-903D-4552-B3E7-9979065077FB}" destId="{A5DC9E01-2CDC-4417-B2EC-13EDE8E37302}" srcOrd="4" destOrd="0" presId="urn:microsoft.com/office/officeart/2005/8/layout/pyramid2"/>
    <dgm:cxn modelId="{52EEFEC6-64F4-4C92-A4EB-0298317A33A3}" type="presParOf" srcId="{492253C7-903D-4552-B3E7-9979065077FB}" destId="{66A77658-141B-44F8-8499-829339A008A2}" srcOrd="5" destOrd="0" presId="urn:microsoft.com/office/officeart/2005/8/layout/pyramid2"/>
    <dgm:cxn modelId="{EFA5269B-020B-40F3-988A-E444B45355AC}" type="presParOf" srcId="{492253C7-903D-4552-B3E7-9979065077FB}" destId="{81DA9EE1-B014-4746-853A-2754BD9A17D5}" srcOrd="6" destOrd="0" presId="urn:microsoft.com/office/officeart/2005/8/layout/pyramid2"/>
    <dgm:cxn modelId="{B452F35A-54AE-485E-BE75-5F16E2B039CF}" type="presParOf" srcId="{492253C7-903D-4552-B3E7-9979065077FB}" destId="{0AE975C1-883A-4E36-B589-C99FDF938018}" srcOrd="7" destOrd="0" presId="urn:microsoft.com/office/officeart/2005/8/layout/pyramid2"/>
    <dgm:cxn modelId="{23810677-32C5-4F16-A263-8E414679961A}" type="presParOf" srcId="{492253C7-903D-4552-B3E7-9979065077FB}" destId="{454334E0-71AC-4330-8E85-D0CE8D1640D4}" srcOrd="8" destOrd="0" presId="urn:microsoft.com/office/officeart/2005/8/layout/pyramid2"/>
    <dgm:cxn modelId="{A3F8D510-1590-4730-94B0-5AE79863032A}" type="presParOf" srcId="{492253C7-903D-4552-B3E7-9979065077FB}" destId="{BEEAA8F0-0EDD-44D4-8418-869CE9617C9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82109-690F-4BF5-B8A5-A92A3AD06364}">
      <dsp:nvSpPr>
        <dsp:cNvPr id="0" name=""/>
        <dsp:cNvSpPr/>
      </dsp:nvSpPr>
      <dsp:spPr>
        <a:xfrm>
          <a:off x="0" y="0"/>
          <a:ext cx="6048077" cy="604807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2E36B-2976-441C-A75B-BA6C0E535D6A}">
      <dsp:nvSpPr>
        <dsp:cNvPr id="0" name=""/>
        <dsp:cNvSpPr/>
      </dsp:nvSpPr>
      <dsp:spPr>
        <a:xfrm>
          <a:off x="3059036" y="721546"/>
          <a:ext cx="4666865" cy="7400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Inserción de la temática en programas de Estudio</a:t>
          </a:r>
          <a:endParaRPr lang="es-SV" sz="2400" kern="1200" dirty="0"/>
        </a:p>
      </dsp:txBody>
      <dsp:txXfrm>
        <a:off x="3095160" y="757670"/>
        <a:ext cx="4594617" cy="667761"/>
      </dsp:txXfrm>
    </dsp:sp>
    <dsp:sp modelId="{2C029E23-195A-4D80-909E-679DDD17FAD7}">
      <dsp:nvSpPr>
        <dsp:cNvPr id="0" name=""/>
        <dsp:cNvSpPr/>
      </dsp:nvSpPr>
      <dsp:spPr>
        <a:xfrm>
          <a:off x="3322705" y="2852390"/>
          <a:ext cx="4234821" cy="8325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err="1" smtClean="0"/>
            <a:t>RecreHacienda</a:t>
          </a:r>
          <a:r>
            <a:rPr lang="es-SV" sz="2400" kern="1200" dirty="0" smtClean="0"/>
            <a:t>! como complemento al docente </a:t>
          </a:r>
          <a:endParaRPr lang="es-SV" sz="2400" kern="1200" dirty="0"/>
        </a:p>
      </dsp:txBody>
      <dsp:txXfrm>
        <a:off x="3363345" y="2893030"/>
        <a:ext cx="4153541" cy="751228"/>
      </dsp:txXfrm>
    </dsp:sp>
    <dsp:sp modelId="{A5DC9E01-2CDC-4417-B2EC-13EDE8E37302}">
      <dsp:nvSpPr>
        <dsp:cNvPr id="0" name=""/>
        <dsp:cNvSpPr/>
      </dsp:nvSpPr>
      <dsp:spPr>
        <a:xfrm>
          <a:off x="3261417" y="1881986"/>
          <a:ext cx="4406066" cy="7598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Talleres de Educación Fiscal, </a:t>
          </a:r>
          <a:r>
            <a:rPr lang="es-SV" sz="2400" kern="1200" dirty="0" smtClean="0"/>
            <a:t>Diplomados  </a:t>
          </a:r>
          <a:endParaRPr lang="es-SV" sz="2400" kern="1200" dirty="0"/>
        </a:p>
      </dsp:txBody>
      <dsp:txXfrm>
        <a:off x="3298508" y="1919077"/>
        <a:ext cx="4331884" cy="685638"/>
      </dsp:txXfrm>
    </dsp:sp>
    <dsp:sp modelId="{81DA9EE1-B014-4746-853A-2754BD9A17D5}">
      <dsp:nvSpPr>
        <dsp:cNvPr id="0" name=""/>
        <dsp:cNvSpPr/>
      </dsp:nvSpPr>
      <dsp:spPr>
        <a:xfrm>
          <a:off x="3405439" y="4181471"/>
          <a:ext cx="4406105" cy="578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800" kern="1200" dirty="0" err="1" smtClean="0"/>
            <a:t>Expresate</a:t>
          </a:r>
          <a:r>
            <a:rPr lang="es-SV" sz="2800" kern="1200" dirty="0" smtClean="0"/>
            <a:t> </a:t>
          </a:r>
          <a:endParaRPr lang="es-SV" sz="2800" kern="1200" dirty="0"/>
        </a:p>
      </dsp:txBody>
      <dsp:txXfrm>
        <a:off x="3433691" y="4209723"/>
        <a:ext cx="4349601" cy="522238"/>
      </dsp:txXfrm>
    </dsp:sp>
    <dsp:sp modelId="{454334E0-71AC-4330-8E85-D0CE8D1640D4}">
      <dsp:nvSpPr>
        <dsp:cNvPr id="0" name=""/>
        <dsp:cNvSpPr/>
      </dsp:nvSpPr>
      <dsp:spPr>
        <a:xfrm>
          <a:off x="10332" y="2088231"/>
          <a:ext cx="2923159" cy="17744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Nuestras estrategias producto de la alianza con MINED</a:t>
          </a:r>
          <a:endParaRPr lang="es-SV" sz="2400" kern="1200" dirty="0"/>
        </a:p>
      </dsp:txBody>
      <dsp:txXfrm>
        <a:off x="96952" y="2174851"/>
        <a:ext cx="2749919" cy="160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ABD31-42F4-47F1-96BF-3D0617F2383F}" type="datetimeFigureOut">
              <a:rPr lang="es-SV" smtClean="0"/>
              <a:pPr/>
              <a:t>16/04/2013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78C74-41A7-4A28-9FC3-A96CF08136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8083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5690C-7EBE-4E84-8E9E-BBF10D3C5FCD}" type="datetimeFigureOut">
              <a:rPr lang="es-ES" smtClean="0"/>
              <a:pPr/>
              <a:t>16/04/2013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CB18E-AD31-4B1F-9749-353DAC43C4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99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8B3D-F165-4344-83B8-EE5D9942F690}" type="datetimeFigureOut">
              <a:rPr lang="es-SV" smtClean="0"/>
              <a:pPr/>
              <a:t>16/04/2013</a:t>
            </a:fld>
            <a:endParaRPr lang="es-SV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0B4E-30C5-46D9-9DE9-859859EDAEB9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8B3D-F165-4344-83B8-EE5D9942F690}" type="datetimeFigureOut">
              <a:rPr lang="es-SV" smtClean="0"/>
              <a:pPr/>
              <a:t>16/04/2013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0B4E-30C5-46D9-9DE9-859859EDAEB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8B3D-F165-4344-83B8-EE5D9942F690}" type="datetimeFigureOut">
              <a:rPr lang="es-SV" smtClean="0"/>
              <a:pPr/>
              <a:t>16/04/2013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0B4E-30C5-46D9-9DE9-859859EDAEB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8B3D-F165-4344-83B8-EE5D9942F690}" type="datetimeFigureOut">
              <a:rPr lang="es-SV" smtClean="0"/>
              <a:pPr/>
              <a:t>16/04/2013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0B4E-30C5-46D9-9DE9-859859EDAEB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8B3D-F165-4344-83B8-EE5D9942F690}" type="datetimeFigureOut">
              <a:rPr lang="es-SV" smtClean="0"/>
              <a:pPr/>
              <a:t>16/04/2013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6D0B4E-30C5-46D9-9DE9-859859EDAEB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8B3D-F165-4344-83B8-EE5D9942F690}" type="datetimeFigureOut">
              <a:rPr lang="es-SV" smtClean="0"/>
              <a:pPr/>
              <a:t>16/04/2013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0B4E-30C5-46D9-9DE9-859859EDAEB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8B3D-F165-4344-83B8-EE5D9942F690}" type="datetimeFigureOut">
              <a:rPr lang="es-SV" smtClean="0"/>
              <a:pPr/>
              <a:t>16/04/2013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0B4E-30C5-46D9-9DE9-859859EDAEB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8B3D-F165-4344-83B8-EE5D9942F690}" type="datetimeFigureOut">
              <a:rPr lang="es-SV" smtClean="0"/>
              <a:pPr/>
              <a:t>16/04/2013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0B4E-30C5-46D9-9DE9-859859EDAEB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8B3D-F165-4344-83B8-EE5D9942F690}" type="datetimeFigureOut">
              <a:rPr lang="es-SV" smtClean="0"/>
              <a:pPr/>
              <a:t>16/04/2013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0B4E-30C5-46D9-9DE9-859859EDAEB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8B3D-F165-4344-83B8-EE5D9942F690}" type="datetimeFigureOut">
              <a:rPr lang="es-SV" smtClean="0"/>
              <a:pPr/>
              <a:t>16/04/2013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0B4E-30C5-46D9-9DE9-859859EDAEB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8B3D-F165-4344-83B8-EE5D9942F690}" type="datetimeFigureOut">
              <a:rPr lang="es-SV" smtClean="0"/>
              <a:pPr/>
              <a:t>16/04/2013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0B4E-30C5-46D9-9DE9-859859EDAEB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B88B3D-F165-4344-83B8-EE5D9942F690}" type="datetimeFigureOut">
              <a:rPr lang="es-SV" smtClean="0"/>
              <a:pPr/>
              <a:t>16/04/2013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6D0B4E-30C5-46D9-9DE9-859859EDAEB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864746" cy="2214578"/>
          </a:xfrm>
        </p:spPr>
        <p:txBody>
          <a:bodyPr>
            <a:noAutofit/>
            <a:scene3d>
              <a:camera prst="perspectiveAbove"/>
              <a:lightRig rig="soft" dir="t">
                <a:rot lat="0" lon="0" rev="17220000"/>
              </a:lightRig>
            </a:scene3d>
            <a:sp3d extrusionH="57150" prstMaterial="softEdge">
              <a:bevelT h="25400" prst="softRound"/>
            </a:sp3d>
          </a:bodyPr>
          <a:lstStyle/>
          <a:p>
            <a:r>
              <a:rPr lang="es-SV" sz="5400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EDUCACION FISCAL En EL Salvador</a:t>
            </a:r>
            <a:endParaRPr lang="es-SV" sz="5400" dirty="0">
              <a:ln w="6350"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pic>
        <p:nvPicPr>
          <p:cNvPr id="4" name="3 Imagen" descr="conciencia-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8209" y="3625192"/>
            <a:ext cx="4286250" cy="2847975"/>
          </a:xfrm>
          <a:prstGeom prst="rect">
            <a:avLst/>
          </a:prstGeom>
        </p:spPr>
      </p:pic>
      <p:pic>
        <p:nvPicPr>
          <p:cNvPr id="10" name="9 Imagen" descr="logo 1 ef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3635896" y="2604895"/>
            <a:ext cx="1285884" cy="1379466"/>
          </a:xfrm>
          <a:prstGeom prst="rect">
            <a:avLst/>
          </a:prstGeom>
        </p:spPr>
      </p:pic>
      <p:pic>
        <p:nvPicPr>
          <p:cNvPr id="7" name="6 Imagen" descr="C:\Documents and Settings\ejuarez\Configuración local\Archivos temporales de Internet\Content.Word\MINED alta reso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1586" y="4293096"/>
            <a:ext cx="23762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34389" y="4293096"/>
            <a:ext cx="2303820" cy="150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92D050">
                <a:alpha val="71000"/>
              </a:srgbClr>
            </a:gs>
            <a:gs pos="50000">
              <a:srgbClr val="007E00">
                <a:alpha val="80000"/>
              </a:srgbClr>
            </a:gs>
            <a:gs pos="100000">
              <a:srgbClr val="0026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573" r="14252" b="5487"/>
          <a:stretch>
            <a:fillRect/>
          </a:stretch>
        </p:blipFill>
        <p:spPr bwMode="auto">
          <a:xfrm>
            <a:off x="3428992" y="642918"/>
            <a:ext cx="3074055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4 Imagen" descr="DSC02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286256"/>
            <a:ext cx="3048032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5 Imagen" descr="DSC016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785926"/>
            <a:ext cx="3048021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6 Imagen" descr="DSC07931.JPG"/>
          <p:cNvPicPr>
            <a:picLocks noChangeAspect="1"/>
          </p:cNvPicPr>
          <p:nvPr/>
        </p:nvPicPr>
        <p:blipFill>
          <a:blip r:embed="rId6" cstate="print">
            <a:lum bright="-20000" contrast="-20000"/>
          </a:blip>
          <a:srcRect l="6513" b="10844"/>
          <a:stretch>
            <a:fillRect/>
          </a:stretch>
        </p:blipFill>
        <p:spPr>
          <a:xfrm rot="5400000">
            <a:off x="20723" y="693601"/>
            <a:ext cx="3530391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7 Imagen" descr="DSC07993.JPG"/>
          <p:cNvPicPr>
            <a:picLocks noChangeAspect="1"/>
          </p:cNvPicPr>
          <p:nvPr/>
        </p:nvPicPr>
        <p:blipFill>
          <a:blip r:embed="rId7" cstate="print">
            <a:lum bright="10000" contrast="20000"/>
          </a:blip>
          <a:stretch>
            <a:fillRect/>
          </a:stretch>
        </p:blipFill>
        <p:spPr>
          <a:xfrm>
            <a:off x="857224" y="4071942"/>
            <a:ext cx="3143272" cy="2357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EXPRESATE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Espacio diseñado para jóvenes entre los 14 a 21 años.</a:t>
            </a:r>
          </a:p>
          <a:p>
            <a:r>
              <a:rPr lang="es-SV" dirty="0" smtClean="0"/>
              <a:t>Inaugurado el 21 de marzo de 2013.</a:t>
            </a:r>
            <a:endParaRPr lang="es-SV" dirty="0"/>
          </a:p>
        </p:txBody>
      </p:sp>
      <p:pic>
        <p:nvPicPr>
          <p:cNvPr id="2050" name="Picture 2" descr="H:\DCIM\103_PANA\P1030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4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200" dirty="0" smtClean="0"/>
              <a:t>IMÁGENES EXPRESATE</a:t>
            </a:r>
            <a:endParaRPr lang="es-SV" sz="3200" dirty="0"/>
          </a:p>
        </p:txBody>
      </p:sp>
      <p:pic>
        <p:nvPicPr>
          <p:cNvPr id="3074" name="Picture 2" descr="H:\DCIM\103_PANA\P1030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45" y="1268760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CIM\103_PANA\P10304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18" y="2372091"/>
            <a:ext cx="3715080" cy="27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DCIM\103_PANA\P10303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499768" cy="26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3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200" dirty="0" smtClean="0"/>
              <a:t>Gracias </a:t>
            </a:r>
            <a:r>
              <a:rPr lang="es-SV" sz="3200" dirty="0" smtClean="0"/>
              <a:t>por su atención</a:t>
            </a:r>
            <a:endParaRPr lang="es-SV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es-SV" sz="5400" dirty="0" smtClean="0"/>
          </a:p>
          <a:p>
            <a:pPr marL="137160" indent="0" algn="ctr">
              <a:buNone/>
            </a:pPr>
            <a:r>
              <a:rPr lang="es-SV" sz="5400" dirty="0" smtClean="0"/>
              <a:t>Preguntas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178814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8864"/>
            <a:ext cx="8401080" cy="36564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es-SV" sz="1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NO PERDER DE VISTA LOS OBJETIVOS INSTITUCIONALES COMUNES.</a:t>
            </a:r>
          </a:p>
          <a:p>
            <a:pPr>
              <a:buClr>
                <a:schemeClr val="tx2">
                  <a:lumMod val="10000"/>
                </a:schemeClr>
              </a:buClr>
            </a:pPr>
            <a:endParaRPr lang="es-SV" sz="1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s-SV" sz="1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LA TRANSFORMACION DE CULTURA ES UN PROCESO CONJUNTO, DEBEMOS TENER PACIENCIA</a:t>
            </a:r>
          </a:p>
          <a:p>
            <a:pPr>
              <a:buClr>
                <a:schemeClr val="tx2">
                  <a:lumMod val="10000"/>
                </a:schemeClr>
              </a:buClr>
            </a:pPr>
            <a:endParaRPr lang="es-SV" sz="1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s-SV" sz="1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MINED ES LA SEGUNDA MITAD DEL CORAZON DE LA EDUCACION  FISCAL, NO SOLO ES UN ALIADO ESTRATEGICO.</a:t>
            </a:r>
          </a:p>
          <a:p>
            <a:pPr>
              <a:buClr>
                <a:schemeClr val="tx2">
                  <a:lumMod val="10000"/>
                </a:schemeClr>
              </a:buClr>
            </a:pPr>
            <a:endParaRPr lang="es-SV" sz="1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0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SV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Aspectos importantes para una buena relación con los Ministerios de Educación</a:t>
            </a:r>
          </a:p>
        </p:txBody>
      </p:sp>
    </p:spTree>
    <p:extLst>
      <p:ext uri="{BB962C8B-B14F-4D97-AF65-F5344CB8AC3E}">
        <p14:creationId xmlns:p14="http://schemas.microsoft.com/office/powerpoint/2010/main" val="34968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391583"/>
              </p:ext>
            </p:extLst>
          </p:nvPr>
        </p:nvGraphicFramePr>
        <p:xfrm>
          <a:off x="457200" y="260648"/>
          <a:ext cx="8507288" cy="6048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88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711400"/>
          </a:xfrm>
        </p:spPr>
        <p:txBody>
          <a:bodyPr>
            <a:normAutofit fontScale="77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Valores	</a:t>
            </a:r>
          </a:p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Ciudadanía</a:t>
            </a:r>
          </a:p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Cultura tributaria</a:t>
            </a:r>
          </a:p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Tributación</a:t>
            </a:r>
          </a:p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Comprobante de pago</a:t>
            </a:r>
          </a:p>
          <a:p>
            <a:pPr>
              <a:buClr>
                <a:srgbClr val="002060"/>
              </a:buClr>
            </a:pPr>
            <a:r>
              <a:rPr lang="es-SV" b="1" dirty="0">
                <a:ln w="50800"/>
                <a:solidFill>
                  <a:schemeClr val="bg1">
                    <a:shade val="50000"/>
                  </a:schemeClr>
                </a:solidFill>
              </a:rPr>
              <a:t>P</a:t>
            </a:r>
            <a:r>
              <a:rPr lang="es-SV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resupuesto</a:t>
            </a:r>
          </a:p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La Historia de los Tributos</a:t>
            </a:r>
          </a:p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El gasto público</a:t>
            </a:r>
          </a:p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Espacios públicos</a:t>
            </a:r>
          </a:p>
          <a:p>
            <a:pPr>
              <a:buClr>
                <a:srgbClr val="002060"/>
              </a:buClr>
            </a:pPr>
            <a:r>
              <a:rPr lang="es-SV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Entre Otros</a:t>
            </a:r>
          </a:p>
          <a:p>
            <a:pPr marL="137160" indent="0">
              <a:buClr>
                <a:srgbClr val="002060"/>
              </a:buClr>
              <a:buNone/>
            </a:pPr>
            <a:endParaRPr lang="es-SV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>
              <a:buClr>
                <a:srgbClr val="002060"/>
              </a:buClr>
              <a:buNone/>
            </a:pPr>
            <a:r>
              <a:rPr lang="es-SV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Nuestra </a:t>
            </a:r>
            <a:r>
              <a:rPr lang="es-SV" b="1" dirty="0">
                <a:ln w="50800"/>
                <a:solidFill>
                  <a:schemeClr val="bg1">
                    <a:shade val="50000"/>
                  </a:schemeClr>
                </a:solidFill>
              </a:rPr>
              <a:t>propuesta de abordaje de los 3 ejes de manera consistente y simultánea ha garantizado el interés del MINED en la inclusión de los temas de la Educación Fiscal.</a:t>
            </a:r>
          </a:p>
          <a:p>
            <a:pPr>
              <a:buClr>
                <a:srgbClr val="002060"/>
              </a:buClr>
            </a:pPr>
            <a:endParaRPr lang="es-SV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TEMATICAS INCLUIDAS</a:t>
            </a:r>
            <a:endParaRPr kumimoji="0" lang="es-SV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Sol">
            <a:hlinkClick r:id="rId4" action="ppaction://hlinksldjump"/>
          </p:cNvPr>
          <p:cNvSpPr/>
          <p:nvPr/>
        </p:nvSpPr>
        <p:spPr>
          <a:xfrm>
            <a:off x="8286776" y="357166"/>
            <a:ext cx="571562" cy="500066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SV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CAPACITACION DOCENTE</a:t>
            </a:r>
            <a:endParaRPr lang="es-SV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5 Imagen" descr="DSC074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571984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DSC07595.JPG"/>
          <p:cNvPicPr>
            <a:picLocks noChangeAspect="1"/>
          </p:cNvPicPr>
          <p:nvPr/>
        </p:nvPicPr>
        <p:blipFill>
          <a:blip r:embed="rId5" cstate="print"/>
          <a:srcRect t="18750"/>
          <a:stretch>
            <a:fillRect/>
          </a:stretch>
        </p:blipFill>
        <p:spPr>
          <a:xfrm>
            <a:off x="642910" y="2071678"/>
            <a:ext cx="386863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DSC082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4446991"/>
            <a:ext cx="3214678" cy="241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DSC081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2125256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14314" y="1500174"/>
            <a:ext cx="4929190" cy="92869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SV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TALLERES DE EDUCACIÓN FISCAL</a:t>
            </a:r>
            <a:endParaRPr kumimoji="0" lang="es-SV" sz="3200" b="1" i="0" u="none" strike="noStrike" kern="1200" spc="50" normalizeH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429256" y="1142984"/>
            <a:ext cx="3429024" cy="857256"/>
          </a:xfrm>
          <a:prstGeom prst="rect">
            <a:avLst/>
          </a:prstGeom>
        </p:spPr>
        <p:txBody>
          <a:bodyPr vert="horz" anchor="ctr"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DIPLOMADOS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SV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TALLERES DE EDUCACIÓN FISCAL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dirty="0" smtClean="0"/>
              <a:t>Se realizan desde el año 2009 con la Dirección General de Educación.</a:t>
            </a:r>
          </a:p>
          <a:p>
            <a:pPr algn="just"/>
            <a:r>
              <a:rPr lang="es-SV" dirty="0" smtClean="0"/>
              <a:t>Los talleres han venido evolucionando tanto en el nombre como en las temáticas impartidas.</a:t>
            </a:r>
          </a:p>
          <a:p>
            <a:pPr algn="just"/>
            <a:r>
              <a:rPr lang="es-SV" dirty="0" smtClean="0"/>
              <a:t>Se realizan 4 </a:t>
            </a:r>
            <a:r>
              <a:rPr lang="es-SV" dirty="0" smtClean="0"/>
              <a:t>talleres </a:t>
            </a:r>
            <a:r>
              <a:rPr lang="es-SV" dirty="0" smtClean="0"/>
              <a:t>en el año, con un mínimo de 35 participantes por evento.</a:t>
            </a:r>
          </a:p>
          <a:p>
            <a:pPr algn="just"/>
            <a:r>
              <a:rPr lang="es-SV" dirty="0" smtClean="0"/>
              <a:t>Tienen como finalidad que el docente sepa la manera de abordar con sus alumnos las temáticas incluidas en los programas de estudio referidas a Educación Fiscal 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181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SV" sz="3200" dirty="0" smtClean="0"/>
              <a:t>DIPLOMADOS EDUCACIÓN FISCAL</a:t>
            </a:r>
            <a:endParaRPr lang="es-SV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709160"/>
          </a:xfrm>
        </p:spPr>
        <p:txBody>
          <a:bodyPr>
            <a:noAutofit/>
          </a:bodyPr>
          <a:lstStyle/>
          <a:p>
            <a:pPr algn="just"/>
            <a:r>
              <a:rPr lang="es-SV" sz="2000" dirty="0" smtClean="0"/>
              <a:t>Desde </a:t>
            </a:r>
            <a:r>
              <a:rPr lang="es-SV" sz="2000" dirty="0"/>
              <a:t>el año 2009, </a:t>
            </a:r>
            <a:r>
              <a:rPr lang="es-SV" sz="2000" dirty="0" smtClean="0"/>
              <a:t>se han realizado con la Gerencia de Educación Media Técnica y Tecnológica de MINED, diversas </a:t>
            </a:r>
            <a:r>
              <a:rPr lang="es-SV" sz="2000" dirty="0"/>
              <a:t>ediciones de lo que se ha </a:t>
            </a:r>
            <a:r>
              <a:rPr lang="es-SV" sz="2000" dirty="0" smtClean="0"/>
              <a:t>denominado: “Diplomado </a:t>
            </a:r>
            <a:r>
              <a:rPr lang="es-SV" sz="2000" dirty="0"/>
              <a:t>en Educación Fiscal”, los cuales en sus inicios y hasta el 2011 fueron orientados exclusivamente a atender docentes de educación media técnica de institutos públicos y privados de todo el país; adoptándose para el 2012, una modalidad adicional que incluyó como beneficiarios directos </a:t>
            </a:r>
            <a:r>
              <a:rPr lang="es-SV" sz="2000" dirty="0" smtClean="0"/>
              <a:t>a </a:t>
            </a:r>
            <a:r>
              <a:rPr lang="es-SV" sz="2000" dirty="0"/>
              <a:t>un grupo seleccionado de alumnos de último año de bachillerato técnico comercial de todo el </a:t>
            </a:r>
            <a:r>
              <a:rPr lang="es-SV" sz="2000" dirty="0" smtClean="0"/>
              <a:t>país</a:t>
            </a:r>
            <a:r>
              <a:rPr lang="es-ES_tradnl" sz="2000" dirty="0" smtClean="0"/>
              <a:t>.</a:t>
            </a:r>
            <a:endParaRPr lang="es-SV" sz="2000" dirty="0"/>
          </a:p>
          <a:p>
            <a:pPr marL="137160" indent="0" algn="just">
              <a:buNone/>
            </a:pPr>
            <a:r>
              <a:rPr lang="es-ES_tradnl" sz="2000" dirty="0"/>
              <a:t> </a:t>
            </a:r>
            <a:endParaRPr lang="es-SV" sz="2000" dirty="0"/>
          </a:p>
          <a:p>
            <a:pPr algn="just"/>
            <a:r>
              <a:rPr lang="es-SV" sz="2000" dirty="0"/>
              <a:t>Hasta el año 2012 han aprobado los Diplomados en Educación Fiscal un aproximado de 700 docentes y más de 100 alumnos de bachillerato técnico capacitados de manera directa, quienes con su participación han logrado una mejor cultura tributaria y dotarse de mayores conocimientos técnicos para su que hacer personal y profesional. </a:t>
            </a:r>
          </a:p>
          <a:p>
            <a:pPr algn="just"/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11643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7236296" y="12580"/>
            <a:ext cx="2050579" cy="300037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Fase</a:t>
            </a:r>
            <a:r>
              <a:rPr kumimoji="0" lang="es-SV" sz="2800" b="1" i="0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Presencial</a:t>
            </a:r>
            <a:endParaRPr kumimoji="0" lang="es-SV" sz="2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828561" y="3933056"/>
            <a:ext cx="2310489" cy="201793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Fase virtual</a:t>
            </a:r>
            <a:endParaRPr kumimoji="0" lang="es-SV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6" y="3140968"/>
            <a:ext cx="6685895" cy="321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3500802" cy="234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Diplomado de Educación Fiscal 2012\semana fiscal 2012 Nelson Chévez\FOTOS SEMANA FISCAL\5. CLAUSURA\DSC068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51" y="187035"/>
            <a:ext cx="3725021" cy="26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92D050">
                <a:alpha val="71000"/>
              </a:srgbClr>
            </a:gs>
            <a:gs pos="50000">
              <a:srgbClr val="007E00">
                <a:alpha val="80000"/>
              </a:srgbClr>
            </a:gs>
            <a:gs pos="100000">
              <a:srgbClr val="0026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panorámica recrehacie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797750"/>
            <a:ext cx="8259237" cy="3033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25 Imagen" descr="RECREHACIEND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tretch>
            <a:fillRect/>
          </a:stretch>
        </p:blipFill>
        <p:spPr>
          <a:xfrm>
            <a:off x="500034" y="285728"/>
            <a:ext cx="2214578" cy="2275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Personalizado 23">
      <a:dk1>
        <a:sysClr val="windowText" lastClr="000000"/>
      </a:dk1>
      <a:lt1>
        <a:sysClr val="window" lastClr="FFFFFF"/>
      </a:lt1>
      <a:dk2>
        <a:srgbClr val="A7B2C1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23">
    <a:dk1>
      <a:sysClr val="windowText" lastClr="000000"/>
    </a:dk1>
    <a:lt1>
      <a:sysClr val="window" lastClr="FFFFFF"/>
    </a:lt1>
    <a:dk2>
      <a:srgbClr val="A7B2C1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Personalizado 23">
    <a:dk1>
      <a:sysClr val="windowText" lastClr="000000"/>
    </a:dk1>
    <a:lt1>
      <a:sysClr val="window" lastClr="FFFFFF"/>
    </a:lt1>
    <a:dk2>
      <a:srgbClr val="A7B2C1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Personalizado 23">
    <a:dk1>
      <a:sysClr val="windowText" lastClr="000000"/>
    </a:dk1>
    <a:lt1>
      <a:sysClr val="window" lastClr="FFFFFF"/>
    </a:lt1>
    <a:dk2>
      <a:srgbClr val="A7B2C1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Personalizado 23">
    <a:dk1>
      <a:sysClr val="windowText" lastClr="000000"/>
    </a:dk1>
    <a:lt1>
      <a:sysClr val="window" lastClr="FFFFFF"/>
    </a:lt1>
    <a:dk2>
      <a:srgbClr val="A7B2C1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.xml><?xml version="1.0" encoding="utf-8"?>
<a:themeOverride xmlns:a="http://schemas.openxmlformats.org/drawingml/2006/main">
  <a:clrScheme name="Personalizado 23">
    <a:dk1>
      <a:sysClr val="windowText" lastClr="000000"/>
    </a:dk1>
    <a:lt1>
      <a:sysClr val="window" lastClr="FFFFFF"/>
    </a:lt1>
    <a:dk2>
      <a:srgbClr val="A7B2C1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</TotalTime>
  <Words>299</Words>
  <Application>Microsoft Office PowerPoint</Application>
  <PresentationFormat>Presentación en pantalla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Vértice</vt:lpstr>
      <vt:lpstr>EDUCACION FISCAL En EL Salvador</vt:lpstr>
      <vt:lpstr>Presentación de PowerPoint</vt:lpstr>
      <vt:lpstr>Presentación de PowerPoint</vt:lpstr>
      <vt:lpstr>Presentación de PowerPoint</vt:lpstr>
      <vt:lpstr>CAPACITACION DOCENTE</vt:lpstr>
      <vt:lpstr>TALLERES DE EDUCACIÓN FISCAL</vt:lpstr>
      <vt:lpstr>DIPLOMADOS EDUCACIÓN FISCAL</vt:lpstr>
      <vt:lpstr>Presentación de PowerPoint</vt:lpstr>
      <vt:lpstr>Presentación de PowerPoint</vt:lpstr>
      <vt:lpstr>Presentación de PowerPoint</vt:lpstr>
      <vt:lpstr>EXPRESATE</vt:lpstr>
      <vt:lpstr>IMÁGENES EXPRESATE</vt:lpstr>
      <vt:lpstr>Gracias por su atención</vt:lpstr>
    </vt:vector>
  </TitlesOfParts>
  <Company>DGII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evelyn.carballo</dc:creator>
  <cp:lastModifiedBy>Mario Ernesto Juarez Escobar</cp:lastModifiedBy>
  <cp:revision>215</cp:revision>
  <dcterms:created xsi:type="dcterms:W3CDTF">2010-05-31T18:56:44Z</dcterms:created>
  <dcterms:modified xsi:type="dcterms:W3CDTF">2013-04-16T14:21:37Z</dcterms:modified>
</cp:coreProperties>
</file>